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7312025" cy="81835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78" userDrawn="1">
          <p15:clr>
            <a:srgbClr val="A4A3A4"/>
          </p15:clr>
        </p15:guide>
        <p15:guide id="2" pos="230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showGuides="1">
      <p:cViewPr varScale="1">
        <p:scale>
          <a:sx n="93" d="100"/>
          <a:sy n="93" d="100"/>
        </p:scale>
        <p:origin x="2520" y="96"/>
      </p:cViewPr>
      <p:guideLst>
        <p:guide orient="horz" pos="2578"/>
        <p:guide pos="230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tif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548402" y="1339301"/>
            <a:ext cx="6215221" cy="2849092"/>
          </a:xfrm>
        </p:spPr>
        <p:txBody>
          <a:bodyPr anchor="b"/>
          <a:lstStyle>
            <a:lvl1pPr algn="ctr">
              <a:defRPr sz="4798"/>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914003" y="4298266"/>
            <a:ext cx="5484019" cy="1975799"/>
          </a:xfrm>
        </p:spPr>
        <p:txBody>
          <a:bodyPr/>
          <a:lstStyle>
            <a:lvl1pPr marL="0" indent="0" algn="ctr">
              <a:buNone/>
              <a:defRPr sz="1919"/>
            </a:lvl1pPr>
            <a:lvl2pPr marL="365623" indent="0" algn="ctr">
              <a:buNone/>
              <a:defRPr sz="1599"/>
            </a:lvl2pPr>
            <a:lvl3pPr marL="731246" indent="0" algn="ctr">
              <a:buNone/>
              <a:defRPr sz="1439"/>
            </a:lvl3pPr>
            <a:lvl4pPr marL="1096869" indent="0" algn="ctr">
              <a:buNone/>
              <a:defRPr sz="1280"/>
            </a:lvl4pPr>
            <a:lvl5pPr marL="1462491" indent="0" algn="ctr">
              <a:buNone/>
              <a:defRPr sz="1280"/>
            </a:lvl5pPr>
            <a:lvl6pPr marL="1828114" indent="0" algn="ctr">
              <a:buNone/>
              <a:defRPr sz="1280"/>
            </a:lvl6pPr>
            <a:lvl7pPr marL="2193737" indent="0" algn="ctr">
              <a:buNone/>
              <a:defRPr sz="1280"/>
            </a:lvl7pPr>
            <a:lvl8pPr marL="2559360" indent="0" algn="ctr">
              <a:buNone/>
              <a:defRPr sz="1280"/>
            </a:lvl8pPr>
            <a:lvl9pPr marL="2924983" indent="0" algn="ctr">
              <a:buNone/>
              <a:defRPr sz="128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7844516B-D6DB-4A77-BF21-5DEA376571B8}" type="datetimeFigureOut">
              <a:rPr lang="es-ES" smtClean="0"/>
              <a:t>28/04/2020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440341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844516B-D6DB-4A77-BF21-5DEA376571B8}" type="datetimeFigureOut">
              <a:rPr lang="es-ES" smtClean="0"/>
              <a:t>28/04/2020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77605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232668" y="435699"/>
            <a:ext cx="1576655" cy="693519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502702" y="435699"/>
            <a:ext cx="4638566" cy="693519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844516B-D6DB-4A77-BF21-5DEA376571B8}" type="datetimeFigureOut">
              <a:rPr lang="es-ES" smtClean="0"/>
              <a:t>28/04/2020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718901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844516B-D6DB-4A77-BF21-5DEA376571B8}" type="datetimeFigureOut">
              <a:rPr lang="es-ES" smtClean="0"/>
              <a:t>28/04/2020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2714735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498894" y="2040210"/>
            <a:ext cx="6306622" cy="3404134"/>
          </a:xfrm>
        </p:spPr>
        <p:txBody>
          <a:bodyPr anchor="b"/>
          <a:lstStyle>
            <a:lvl1pPr>
              <a:defRPr sz="4798"/>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498894" y="5476549"/>
            <a:ext cx="6306622" cy="1790154"/>
          </a:xfrm>
        </p:spPr>
        <p:txBody>
          <a:bodyPr/>
          <a:lstStyle>
            <a:lvl1pPr marL="0" indent="0">
              <a:buNone/>
              <a:defRPr sz="1919">
                <a:solidFill>
                  <a:schemeClr val="tx1"/>
                </a:solidFill>
              </a:defRPr>
            </a:lvl1pPr>
            <a:lvl2pPr marL="365623" indent="0">
              <a:buNone/>
              <a:defRPr sz="1599">
                <a:solidFill>
                  <a:schemeClr val="tx1">
                    <a:tint val="75000"/>
                  </a:schemeClr>
                </a:solidFill>
              </a:defRPr>
            </a:lvl2pPr>
            <a:lvl3pPr marL="731246" indent="0">
              <a:buNone/>
              <a:defRPr sz="1439">
                <a:solidFill>
                  <a:schemeClr val="tx1">
                    <a:tint val="75000"/>
                  </a:schemeClr>
                </a:solidFill>
              </a:defRPr>
            </a:lvl3pPr>
            <a:lvl4pPr marL="1096869" indent="0">
              <a:buNone/>
              <a:defRPr sz="1280">
                <a:solidFill>
                  <a:schemeClr val="tx1">
                    <a:tint val="75000"/>
                  </a:schemeClr>
                </a:solidFill>
              </a:defRPr>
            </a:lvl4pPr>
            <a:lvl5pPr marL="1462491" indent="0">
              <a:buNone/>
              <a:defRPr sz="1280">
                <a:solidFill>
                  <a:schemeClr val="tx1">
                    <a:tint val="75000"/>
                  </a:schemeClr>
                </a:solidFill>
              </a:defRPr>
            </a:lvl5pPr>
            <a:lvl6pPr marL="1828114" indent="0">
              <a:buNone/>
              <a:defRPr sz="1280">
                <a:solidFill>
                  <a:schemeClr val="tx1">
                    <a:tint val="75000"/>
                  </a:schemeClr>
                </a:solidFill>
              </a:defRPr>
            </a:lvl6pPr>
            <a:lvl7pPr marL="2193737" indent="0">
              <a:buNone/>
              <a:defRPr sz="1280">
                <a:solidFill>
                  <a:schemeClr val="tx1">
                    <a:tint val="75000"/>
                  </a:schemeClr>
                </a:solidFill>
              </a:defRPr>
            </a:lvl7pPr>
            <a:lvl8pPr marL="2559360" indent="0">
              <a:buNone/>
              <a:defRPr sz="1280">
                <a:solidFill>
                  <a:schemeClr val="tx1">
                    <a:tint val="75000"/>
                  </a:schemeClr>
                </a:solidFill>
              </a:defRPr>
            </a:lvl8pPr>
            <a:lvl9pPr marL="2924983" indent="0">
              <a:buNone/>
              <a:defRPr sz="128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844516B-D6DB-4A77-BF21-5DEA376571B8}" type="datetimeFigureOut">
              <a:rPr lang="es-ES" smtClean="0"/>
              <a:t>28/04/2020</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1508843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502702" y="2178495"/>
            <a:ext cx="3107611" cy="519239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3701712" y="2178495"/>
            <a:ext cx="3107611" cy="519239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7844516B-D6DB-4A77-BF21-5DEA376571B8}" type="datetimeFigureOut">
              <a:rPr lang="es-ES" smtClean="0"/>
              <a:t>28/04/2020</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3817400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503654" y="435701"/>
            <a:ext cx="6306622" cy="158177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503655" y="2006110"/>
            <a:ext cx="3093329" cy="983164"/>
          </a:xfrm>
        </p:spPr>
        <p:txBody>
          <a:bodyPr anchor="b"/>
          <a:lstStyle>
            <a:lvl1pPr marL="0" indent="0">
              <a:buNone/>
              <a:defRPr sz="1919" b="1"/>
            </a:lvl1pPr>
            <a:lvl2pPr marL="365623" indent="0">
              <a:buNone/>
              <a:defRPr sz="1599" b="1"/>
            </a:lvl2pPr>
            <a:lvl3pPr marL="731246" indent="0">
              <a:buNone/>
              <a:defRPr sz="1439" b="1"/>
            </a:lvl3pPr>
            <a:lvl4pPr marL="1096869" indent="0">
              <a:buNone/>
              <a:defRPr sz="1280" b="1"/>
            </a:lvl4pPr>
            <a:lvl5pPr marL="1462491" indent="0">
              <a:buNone/>
              <a:defRPr sz="1280" b="1"/>
            </a:lvl5pPr>
            <a:lvl6pPr marL="1828114" indent="0">
              <a:buNone/>
              <a:defRPr sz="1280" b="1"/>
            </a:lvl6pPr>
            <a:lvl7pPr marL="2193737" indent="0">
              <a:buNone/>
              <a:defRPr sz="1280" b="1"/>
            </a:lvl7pPr>
            <a:lvl8pPr marL="2559360" indent="0">
              <a:buNone/>
              <a:defRPr sz="1280" b="1"/>
            </a:lvl8pPr>
            <a:lvl9pPr marL="2924983" indent="0">
              <a:buNone/>
              <a:defRPr sz="1280" b="1"/>
            </a:lvl9pPr>
          </a:lstStyle>
          <a:p>
            <a:pPr lvl="0"/>
            <a:r>
              <a:rPr lang="es-ES"/>
              <a:t>Haga clic para modificar los estilos de texto del patrón</a:t>
            </a:r>
          </a:p>
        </p:txBody>
      </p:sp>
      <p:sp>
        <p:nvSpPr>
          <p:cNvPr id="4" name="Content Placeholder 3"/>
          <p:cNvSpPr>
            <a:spLocks noGrp="1"/>
          </p:cNvSpPr>
          <p:nvPr>
            <p:ph sz="half" idx="2"/>
          </p:nvPr>
        </p:nvSpPr>
        <p:spPr>
          <a:xfrm>
            <a:off x="503655" y="2989274"/>
            <a:ext cx="3093329" cy="439677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3701713" y="2006110"/>
            <a:ext cx="3108563" cy="983164"/>
          </a:xfrm>
        </p:spPr>
        <p:txBody>
          <a:bodyPr anchor="b"/>
          <a:lstStyle>
            <a:lvl1pPr marL="0" indent="0">
              <a:buNone/>
              <a:defRPr sz="1919" b="1"/>
            </a:lvl1pPr>
            <a:lvl2pPr marL="365623" indent="0">
              <a:buNone/>
              <a:defRPr sz="1599" b="1"/>
            </a:lvl2pPr>
            <a:lvl3pPr marL="731246" indent="0">
              <a:buNone/>
              <a:defRPr sz="1439" b="1"/>
            </a:lvl3pPr>
            <a:lvl4pPr marL="1096869" indent="0">
              <a:buNone/>
              <a:defRPr sz="1280" b="1"/>
            </a:lvl4pPr>
            <a:lvl5pPr marL="1462491" indent="0">
              <a:buNone/>
              <a:defRPr sz="1280" b="1"/>
            </a:lvl5pPr>
            <a:lvl6pPr marL="1828114" indent="0">
              <a:buNone/>
              <a:defRPr sz="1280" b="1"/>
            </a:lvl6pPr>
            <a:lvl7pPr marL="2193737" indent="0">
              <a:buNone/>
              <a:defRPr sz="1280" b="1"/>
            </a:lvl7pPr>
            <a:lvl8pPr marL="2559360" indent="0">
              <a:buNone/>
              <a:defRPr sz="1280" b="1"/>
            </a:lvl8pPr>
            <a:lvl9pPr marL="2924983" indent="0">
              <a:buNone/>
              <a:defRPr sz="1280" b="1"/>
            </a:lvl9pPr>
          </a:lstStyle>
          <a:p>
            <a:pPr lvl="0"/>
            <a:r>
              <a:rPr lang="es-ES"/>
              <a:t>Haga clic para modificar los estilos de texto del patrón</a:t>
            </a:r>
          </a:p>
        </p:txBody>
      </p:sp>
      <p:sp>
        <p:nvSpPr>
          <p:cNvPr id="6" name="Content Placeholder 5"/>
          <p:cNvSpPr>
            <a:spLocks noGrp="1"/>
          </p:cNvSpPr>
          <p:nvPr>
            <p:ph sz="quarter" idx="4"/>
          </p:nvPr>
        </p:nvSpPr>
        <p:spPr>
          <a:xfrm>
            <a:off x="3701713" y="2989274"/>
            <a:ext cx="3108563" cy="439677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844516B-D6DB-4A77-BF21-5DEA376571B8}" type="datetimeFigureOut">
              <a:rPr lang="es-ES" smtClean="0"/>
              <a:t>28/04/2020</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2651448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7844516B-D6DB-4A77-BF21-5DEA376571B8}" type="datetimeFigureOut">
              <a:rPr lang="es-ES" smtClean="0"/>
              <a:t>28/04/2020</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3628845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44516B-D6DB-4A77-BF21-5DEA376571B8}" type="datetimeFigureOut">
              <a:rPr lang="es-ES" smtClean="0"/>
              <a:t>28/04/2020</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13988480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503654" y="545571"/>
            <a:ext cx="2358318" cy="1909498"/>
          </a:xfrm>
        </p:spPr>
        <p:txBody>
          <a:bodyPr anchor="b"/>
          <a:lstStyle>
            <a:lvl1pPr>
              <a:defRPr sz="2559"/>
            </a:lvl1pPr>
          </a:lstStyle>
          <a:p>
            <a:r>
              <a:rPr lang="es-ES"/>
              <a:t>Haga clic para modificar el estilo de título del patrón</a:t>
            </a:r>
            <a:endParaRPr lang="en-US" dirty="0"/>
          </a:p>
        </p:txBody>
      </p:sp>
      <p:sp>
        <p:nvSpPr>
          <p:cNvPr id="3" name="Content Placeholder 2"/>
          <p:cNvSpPr>
            <a:spLocks noGrp="1"/>
          </p:cNvSpPr>
          <p:nvPr>
            <p:ph idx="1"/>
          </p:nvPr>
        </p:nvSpPr>
        <p:spPr>
          <a:xfrm>
            <a:off x="3108563" y="1178283"/>
            <a:ext cx="3701713" cy="5815634"/>
          </a:xfrm>
        </p:spPr>
        <p:txBody>
          <a:bodyPr/>
          <a:lstStyle>
            <a:lvl1pPr>
              <a:defRPr sz="2559"/>
            </a:lvl1pPr>
            <a:lvl2pPr>
              <a:defRPr sz="2239"/>
            </a:lvl2pPr>
            <a:lvl3pPr>
              <a:defRPr sz="1919"/>
            </a:lvl3pPr>
            <a:lvl4pPr>
              <a:defRPr sz="1599"/>
            </a:lvl4pPr>
            <a:lvl5pPr>
              <a:defRPr sz="1599"/>
            </a:lvl5pPr>
            <a:lvl6pPr>
              <a:defRPr sz="1599"/>
            </a:lvl6pPr>
            <a:lvl7pPr>
              <a:defRPr sz="1599"/>
            </a:lvl7pPr>
            <a:lvl8pPr>
              <a:defRPr sz="1599"/>
            </a:lvl8pPr>
            <a:lvl9pPr>
              <a:defRPr sz="1599"/>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503654" y="2455069"/>
            <a:ext cx="2358318" cy="4548319"/>
          </a:xfrm>
        </p:spPr>
        <p:txBody>
          <a:bodyPr/>
          <a:lstStyle>
            <a:lvl1pPr marL="0" indent="0">
              <a:buNone/>
              <a:defRPr sz="1280"/>
            </a:lvl1pPr>
            <a:lvl2pPr marL="365623" indent="0">
              <a:buNone/>
              <a:defRPr sz="1120"/>
            </a:lvl2pPr>
            <a:lvl3pPr marL="731246" indent="0">
              <a:buNone/>
              <a:defRPr sz="960"/>
            </a:lvl3pPr>
            <a:lvl4pPr marL="1096869" indent="0">
              <a:buNone/>
              <a:defRPr sz="800"/>
            </a:lvl4pPr>
            <a:lvl5pPr marL="1462491" indent="0">
              <a:buNone/>
              <a:defRPr sz="800"/>
            </a:lvl5pPr>
            <a:lvl6pPr marL="1828114" indent="0">
              <a:buNone/>
              <a:defRPr sz="800"/>
            </a:lvl6pPr>
            <a:lvl7pPr marL="2193737" indent="0">
              <a:buNone/>
              <a:defRPr sz="800"/>
            </a:lvl7pPr>
            <a:lvl8pPr marL="2559360" indent="0">
              <a:buNone/>
              <a:defRPr sz="800"/>
            </a:lvl8pPr>
            <a:lvl9pPr marL="2924983" indent="0">
              <a:buNone/>
              <a:defRPr sz="8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844516B-D6DB-4A77-BF21-5DEA376571B8}" type="datetimeFigureOut">
              <a:rPr lang="es-ES" smtClean="0"/>
              <a:t>28/04/2020</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2518772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503654" y="545571"/>
            <a:ext cx="2358318" cy="1909498"/>
          </a:xfrm>
        </p:spPr>
        <p:txBody>
          <a:bodyPr anchor="b"/>
          <a:lstStyle>
            <a:lvl1pPr>
              <a:defRPr sz="2559"/>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108563" y="1178283"/>
            <a:ext cx="3701713" cy="5815634"/>
          </a:xfrm>
        </p:spPr>
        <p:txBody>
          <a:bodyPr anchor="t"/>
          <a:lstStyle>
            <a:lvl1pPr marL="0" indent="0">
              <a:buNone/>
              <a:defRPr sz="2559"/>
            </a:lvl1pPr>
            <a:lvl2pPr marL="365623" indent="0">
              <a:buNone/>
              <a:defRPr sz="2239"/>
            </a:lvl2pPr>
            <a:lvl3pPr marL="731246" indent="0">
              <a:buNone/>
              <a:defRPr sz="1919"/>
            </a:lvl3pPr>
            <a:lvl4pPr marL="1096869" indent="0">
              <a:buNone/>
              <a:defRPr sz="1599"/>
            </a:lvl4pPr>
            <a:lvl5pPr marL="1462491" indent="0">
              <a:buNone/>
              <a:defRPr sz="1599"/>
            </a:lvl5pPr>
            <a:lvl6pPr marL="1828114" indent="0">
              <a:buNone/>
              <a:defRPr sz="1599"/>
            </a:lvl6pPr>
            <a:lvl7pPr marL="2193737" indent="0">
              <a:buNone/>
              <a:defRPr sz="1599"/>
            </a:lvl7pPr>
            <a:lvl8pPr marL="2559360" indent="0">
              <a:buNone/>
              <a:defRPr sz="1599"/>
            </a:lvl8pPr>
            <a:lvl9pPr marL="2924983" indent="0">
              <a:buNone/>
              <a:defRPr sz="1599"/>
            </a:lvl9pPr>
          </a:lstStyle>
          <a:p>
            <a:r>
              <a:rPr lang="es-ES"/>
              <a:t>Haga clic en el icono para agregar una imagen</a:t>
            </a:r>
            <a:endParaRPr lang="en-US" dirty="0"/>
          </a:p>
        </p:txBody>
      </p:sp>
      <p:sp>
        <p:nvSpPr>
          <p:cNvPr id="4" name="Text Placeholder 3"/>
          <p:cNvSpPr>
            <a:spLocks noGrp="1"/>
          </p:cNvSpPr>
          <p:nvPr>
            <p:ph type="body" sz="half" idx="2"/>
          </p:nvPr>
        </p:nvSpPr>
        <p:spPr>
          <a:xfrm>
            <a:off x="503654" y="2455069"/>
            <a:ext cx="2358318" cy="4548319"/>
          </a:xfrm>
        </p:spPr>
        <p:txBody>
          <a:bodyPr/>
          <a:lstStyle>
            <a:lvl1pPr marL="0" indent="0">
              <a:buNone/>
              <a:defRPr sz="1280"/>
            </a:lvl1pPr>
            <a:lvl2pPr marL="365623" indent="0">
              <a:buNone/>
              <a:defRPr sz="1120"/>
            </a:lvl2pPr>
            <a:lvl3pPr marL="731246" indent="0">
              <a:buNone/>
              <a:defRPr sz="960"/>
            </a:lvl3pPr>
            <a:lvl4pPr marL="1096869" indent="0">
              <a:buNone/>
              <a:defRPr sz="800"/>
            </a:lvl4pPr>
            <a:lvl5pPr marL="1462491" indent="0">
              <a:buNone/>
              <a:defRPr sz="800"/>
            </a:lvl5pPr>
            <a:lvl6pPr marL="1828114" indent="0">
              <a:buNone/>
              <a:defRPr sz="800"/>
            </a:lvl6pPr>
            <a:lvl7pPr marL="2193737" indent="0">
              <a:buNone/>
              <a:defRPr sz="800"/>
            </a:lvl7pPr>
            <a:lvl8pPr marL="2559360" indent="0">
              <a:buNone/>
              <a:defRPr sz="800"/>
            </a:lvl8pPr>
            <a:lvl9pPr marL="2924983" indent="0">
              <a:buNone/>
              <a:defRPr sz="8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844516B-D6DB-4A77-BF21-5DEA376571B8}" type="datetimeFigureOut">
              <a:rPr lang="es-ES" smtClean="0"/>
              <a:t>28/04/2020</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68E8879-0BD4-4F26-BAE7-59361F13B3A6}" type="slidenum">
              <a:rPr lang="es-ES" smtClean="0"/>
              <a:t>‹Nº›</a:t>
            </a:fld>
            <a:endParaRPr lang="es-ES"/>
          </a:p>
        </p:txBody>
      </p:sp>
    </p:spTree>
    <p:extLst>
      <p:ext uri="{BB962C8B-B14F-4D97-AF65-F5344CB8AC3E}">
        <p14:creationId xmlns:p14="http://schemas.microsoft.com/office/powerpoint/2010/main" val="1595836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702" y="435701"/>
            <a:ext cx="6306622" cy="1581777"/>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502702" y="2178495"/>
            <a:ext cx="6306622" cy="5192396"/>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502702" y="7584952"/>
            <a:ext cx="1645206" cy="435699"/>
          </a:xfrm>
          <a:prstGeom prst="rect">
            <a:avLst/>
          </a:prstGeom>
        </p:spPr>
        <p:txBody>
          <a:bodyPr vert="horz" lIns="91440" tIns="45720" rIns="91440" bIns="45720" rtlCol="0" anchor="ctr"/>
          <a:lstStyle>
            <a:lvl1pPr algn="l">
              <a:defRPr sz="960">
                <a:solidFill>
                  <a:schemeClr val="tx1">
                    <a:tint val="75000"/>
                  </a:schemeClr>
                </a:solidFill>
              </a:defRPr>
            </a:lvl1pPr>
          </a:lstStyle>
          <a:p>
            <a:fld id="{7844516B-D6DB-4A77-BF21-5DEA376571B8}" type="datetimeFigureOut">
              <a:rPr lang="es-ES" smtClean="0"/>
              <a:t>28/04/2020</a:t>
            </a:fld>
            <a:endParaRPr lang="es-ES"/>
          </a:p>
        </p:txBody>
      </p:sp>
      <p:sp>
        <p:nvSpPr>
          <p:cNvPr id="5" name="Footer Placeholder 4"/>
          <p:cNvSpPr>
            <a:spLocks noGrp="1"/>
          </p:cNvSpPr>
          <p:nvPr>
            <p:ph type="ftr" sz="quarter" idx="3"/>
          </p:nvPr>
        </p:nvSpPr>
        <p:spPr>
          <a:xfrm>
            <a:off x="2422109" y="7584952"/>
            <a:ext cx="2467808" cy="435699"/>
          </a:xfrm>
          <a:prstGeom prst="rect">
            <a:avLst/>
          </a:prstGeom>
        </p:spPr>
        <p:txBody>
          <a:bodyPr vert="horz" lIns="91440" tIns="45720" rIns="91440" bIns="45720" rtlCol="0" anchor="ctr"/>
          <a:lstStyle>
            <a:lvl1pPr algn="ctr">
              <a:defRPr sz="960">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5164117" y="7584952"/>
            <a:ext cx="1645206" cy="435699"/>
          </a:xfrm>
          <a:prstGeom prst="rect">
            <a:avLst/>
          </a:prstGeom>
        </p:spPr>
        <p:txBody>
          <a:bodyPr vert="horz" lIns="91440" tIns="45720" rIns="91440" bIns="45720" rtlCol="0" anchor="ctr"/>
          <a:lstStyle>
            <a:lvl1pPr algn="r">
              <a:defRPr sz="960">
                <a:solidFill>
                  <a:schemeClr val="tx1">
                    <a:tint val="75000"/>
                  </a:schemeClr>
                </a:solidFill>
              </a:defRPr>
            </a:lvl1pPr>
          </a:lstStyle>
          <a:p>
            <a:fld id="{068E8879-0BD4-4F26-BAE7-59361F13B3A6}" type="slidenum">
              <a:rPr lang="es-ES" smtClean="0"/>
              <a:t>‹Nº›</a:t>
            </a:fld>
            <a:endParaRPr lang="es-ES"/>
          </a:p>
        </p:txBody>
      </p:sp>
    </p:spTree>
    <p:extLst>
      <p:ext uri="{BB962C8B-B14F-4D97-AF65-F5344CB8AC3E}">
        <p14:creationId xmlns:p14="http://schemas.microsoft.com/office/powerpoint/2010/main" val="41741144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31246" rtl="0" eaLnBrk="1" latinLnBrk="0" hangingPunct="1">
        <a:lnSpc>
          <a:spcPct val="90000"/>
        </a:lnSpc>
        <a:spcBef>
          <a:spcPct val="0"/>
        </a:spcBef>
        <a:buNone/>
        <a:defRPr sz="3519" kern="1200">
          <a:solidFill>
            <a:schemeClr val="tx1"/>
          </a:solidFill>
          <a:latin typeface="+mj-lt"/>
          <a:ea typeface="+mj-ea"/>
          <a:cs typeface="+mj-cs"/>
        </a:defRPr>
      </a:lvl1pPr>
    </p:titleStyle>
    <p:bodyStyle>
      <a:lvl1pPr marL="182811" indent="-182811" algn="l" defTabSz="731246" rtl="0" eaLnBrk="1" latinLnBrk="0" hangingPunct="1">
        <a:lnSpc>
          <a:spcPct val="90000"/>
        </a:lnSpc>
        <a:spcBef>
          <a:spcPts val="800"/>
        </a:spcBef>
        <a:buFont typeface="Arial" panose="020B0604020202020204" pitchFamily="34" charset="0"/>
        <a:buChar char="•"/>
        <a:defRPr sz="2239" kern="1200">
          <a:solidFill>
            <a:schemeClr val="tx1"/>
          </a:solidFill>
          <a:latin typeface="+mn-lt"/>
          <a:ea typeface="+mn-ea"/>
          <a:cs typeface="+mn-cs"/>
        </a:defRPr>
      </a:lvl1pPr>
      <a:lvl2pPr marL="548434" indent="-182811" algn="l" defTabSz="731246" rtl="0" eaLnBrk="1" latinLnBrk="0" hangingPunct="1">
        <a:lnSpc>
          <a:spcPct val="90000"/>
        </a:lnSpc>
        <a:spcBef>
          <a:spcPts val="400"/>
        </a:spcBef>
        <a:buFont typeface="Arial" panose="020B0604020202020204" pitchFamily="34" charset="0"/>
        <a:buChar char="•"/>
        <a:defRPr sz="1919" kern="1200">
          <a:solidFill>
            <a:schemeClr val="tx1"/>
          </a:solidFill>
          <a:latin typeface="+mn-lt"/>
          <a:ea typeface="+mn-ea"/>
          <a:cs typeface="+mn-cs"/>
        </a:defRPr>
      </a:lvl2pPr>
      <a:lvl3pPr marL="914057" indent="-182811" algn="l" defTabSz="731246" rtl="0" eaLnBrk="1" latinLnBrk="0" hangingPunct="1">
        <a:lnSpc>
          <a:spcPct val="90000"/>
        </a:lnSpc>
        <a:spcBef>
          <a:spcPts val="400"/>
        </a:spcBef>
        <a:buFont typeface="Arial" panose="020B0604020202020204" pitchFamily="34" charset="0"/>
        <a:buChar char="•"/>
        <a:defRPr sz="1599" kern="1200">
          <a:solidFill>
            <a:schemeClr val="tx1"/>
          </a:solidFill>
          <a:latin typeface="+mn-lt"/>
          <a:ea typeface="+mn-ea"/>
          <a:cs typeface="+mn-cs"/>
        </a:defRPr>
      </a:lvl3pPr>
      <a:lvl4pPr marL="1279680" indent="-182811" algn="l" defTabSz="731246" rtl="0" eaLnBrk="1" latinLnBrk="0" hangingPunct="1">
        <a:lnSpc>
          <a:spcPct val="90000"/>
        </a:lnSpc>
        <a:spcBef>
          <a:spcPts val="400"/>
        </a:spcBef>
        <a:buFont typeface="Arial" panose="020B0604020202020204" pitchFamily="34" charset="0"/>
        <a:buChar char="•"/>
        <a:defRPr sz="1439" kern="1200">
          <a:solidFill>
            <a:schemeClr val="tx1"/>
          </a:solidFill>
          <a:latin typeface="+mn-lt"/>
          <a:ea typeface="+mn-ea"/>
          <a:cs typeface="+mn-cs"/>
        </a:defRPr>
      </a:lvl4pPr>
      <a:lvl5pPr marL="1645303" indent="-182811" algn="l" defTabSz="731246" rtl="0" eaLnBrk="1" latinLnBrk="0" hangingPunct="1">
        <a:lnSpc>
          <a:spcPct val="90000"/>
        </a:lnSpc>
        <a:spcBef>
          <a:spcPts val="400"/>
        </a:spcBef>
        <a:buFont typeface="Arial" panose="020B0604020202020204" pitchFamily="34" charset="0"/>
        <a:buChar char="•"/>
        <a:defRPr sz="1439" kern="1200">
          <a:solidFill>
            <a:schemeClr val="tx1"/>
          </a:solidFill>
          <a:latin typeface="+mn-lt"/>
          <a:ea typeface="+mn-ea"/>
          <a:cs typeface="+mn-cs"/>
        </a:defRPr>
      </a:lvl5pPr>
      <a:lvl6pPr marL="2010926" indent="-182811" algn="l" defTabSz="731246" rtl="0" eaLnBrk="1" latinLnBrk="0" hangingPunct="1">
        <a:lnSpc>
          <a:spcPct val="90000"/>
        </a:lnSpc>
        <a:spcBef>
          <a:spcPts val="400"/>
        </a:spcBef>
        <a:buFont typeface="Arial" panose="020B0604020202020204" pitchFamily="34" charset="0"/>
        <a:buChar char="•"/>
        <a:defRPr sz="1439" kern="1200">
          <a:solidFill>
            <a:schemeClr val="tx1"/>
          </a:solidFill>
          <a:latin typeface="+mn-lt"/>
          <a:ea typeface="+mn-ea"/>
          <a:cs typeface="+mn-cs"/>
        </a:defRPr>
      </a:lvl6pPr>
      <a:lvl7pPr marL="2376548" indent="-182811" algn="l" defTabSz="731246" rtl="0" eaLnBrk="1" latinLnBrk="0" hangingPunct="1">
        <a:lnSpc>
          <a:spcPct val="90000"/>
        </a:lnSpc>
        <a:spcBef>
          <a:spcPts val="400"/>
        </a:spcBef>
        <a:buFont typeface="Arial" panose="020B0604020202020204" pitchFamily="34" charset="0"/>
        <a:buChar char="•"/>
        <a:defRPr sz="1439" kern="1200">
          <a:solidFill>
            <a:schemeClr val="tx1"/>
          </a:solidFill>
          <a:latin typeface="+mn-lt"/>
          <a:ea typeface="+mn-ea"/>
          <a:cs typeface="+mn-cs"/>
        </a:defRPr>
      </a:lvl7pPr>
      <a:lvl8pPr marL="2742171" indent="-182811" algn="l" defTabSz="731246" rtl="0" eaLnBrk="1" latinLnBrk="0" hangingPunct="1">
        <a:lnSpc>
          <a:spcPct val="90000"/>
        </a:lnSpc>
        <a:spcBef>
          <a:spcPts val="400"/>
        </a:spcBef>
        <a:buFont typeface="Arial" panose="020B0604020202020204" pitchFamily="34" charset="0"/>
        <a:buChar char="•"/>
        <a:defRPr sz="1439" kern="1200">
          <a:solidFill>
            <a:schemeClr val="tx1"/>
          </a:solidFill>
          <a:latin typeface="+mn-lt"/>
          <a:ea typeface="+mn-ea"/>
          <a:cs typeface="+mn-cs"/>
        </a:defRPr>
      </a:lvl8pPr>
      <a:lvl9pPr marL="3107794" indent="-182811" algn="l" defTabSz="731246" rtl="0" eaLnBrk="1" latinLnBrk="0" hangingPunct="1">
        <a:lnSpc>
          <a:spcPct val="90000"/>
        </a:lnSpc>
        <a:spcBef>
          <a:spcPts val="400"/>
        </a:spcBef>
        <a:buFont typeface="Arial" panose="020B0604020202020204" pitchFamily="34" charset="0"/>
        <a:buChar char="•"/>
        <a:defRPr sz="1439" kern="1200">
          <a:solidFill>
            <a:schemeClr val="tx1"/>
          </a:solidFill>
          <a:latin typeface="+mn-lt"/>
          <a:ea typeface="+mn-ea"/>
          <a:cs typeface="+mn-cs"/>
        </a:defRPr>
      </a:lvl9pPr>
    </p:bodyStyle>
    <p:otherStyle>
      <a:defPPr>
        <a:defRPr lang="en-US"/>
      </a:defPPr>
      <a:lvl1pPr marL="0" algn="l" defTabSz="731246" rtl="0" eaLnBrk="1" latinLnBrk="0" hangingPunct="1">
        <a:defRPr sz="1439" kern="1200">
          <a:solidFill>
            <a:schemeClr val="tx1"/>
          </a:solidFill>
          <a:latin typeface="+mn-lt"/>
          <a:ea typeface="+mn-ea"/>
          <a:cs typeface="+mn-cs"/>
        </a:defRPr>
      </a:lvl1pPr>
      <a:lvl2pPr marL="365623" algn="l" defTabSz="731246" rtl="0" eaLnBrk="1" latinLnBrk="0" hangingPunct="1">
        <a:defRPr sz="1439" kern="1200">
          <a:solidFill>
            <a:schemeClr val="tx1"/>
          </a:solidFill>
          <a:latin typeface="+mn-lt"/>
          <a:ea typeface="+mn-ea"/>
          <a:cs typeface="+mn-cs"/>
        </a:defRPr>
      </a:lvl2pPr>
      <a:lvl3pPr marL="731246" algn="l" defTabSz="731246" rtl="0" eaLnBrk="1" latinLnBrk="0" hangingPunct="1">
        <a:defRPr sz="1439" kern="1200">
          <a:solidFill>
            <a:schemeClr val="tx1"/>
          </a:solidFill>
          <a:latin typeface="+mn-lt"/>
          <a:ea typeface="+mn-ea"/>
          <a:cs typeface="+mn-cs"/>
        </a:defRPr>
      </a:lvl3pPr>
      <a:lvl4pPr marL="1096869" algn="l" defTabSz="731246" rtl="0" eaLnBrk="1" latinLnBrk="0" hangingPunct="1">
        <a:defRPr sz="1439" kern="1200">
          <a:solidFill>
            <a:schemeClr val="tx1"/>
          </a:solidFill>
          <a:latin typeface="+mn-lt"/>
          <a:ea typeface="+mn-ea"/>
          <a:cs typeface="+mn-cs"/>
        </a:defRPr>
      </a:lvl4pPr>
      <a:lvl5pPr marL="1462491" algn="l" defTabSz="731246" rtl="0" eaLnBrk="1" latinLnBrk="0" hangingPunct="1">
        <a:defRPr sz="1439" kern="1200">
          <a:solidFill>
            <a:schemeClr val="tx1"/>
          </a:solidFill>
          <a:latin typeface="+mn-lt"/>
          <a:ea typeface="+mn-ea"/>
          <a:cs typeface="+mn-cs"/>
        </a:defRPr>
      </a:lvl5pPr>
      <a:lvl6pPr marL="1828114" algn="l" defTabSz="731246" rtl="0" eaLnBrk="1" latinLnBrk="0" hangingPunct="1">
        <a:defRPr sz="1439" kern="1200">
          <a:solidFill>
            <a:schemeClr val="tx1"/>
          </a:solidFill>
          <a:latin typeface="+mn-lt"/>
          <a:ea typeface="+mn-ea"/>
          <a:cs typeface="+mn-cs"/>
        </a:defRPr>
      </a:lvl6pPr>
      <a:lvl7pPr marL="2193737" algn="l" defTabSz="731246" rtl="0" eaLnBrk="1" latinLnBrk="0" hangingPunct="1">
        <a:defRPr sz="1439" kern="1200">
          <a:solidFill>
            <a:schemeClr val="tx1"/>
          </a:solidFill>
          <a:latin typeface="+mn-lt"/>
          <a:ea typeface="+mn-ea"/>
          <a:cs typeface="+mn-cs"/>
        </a:defRPr>
      </a:lvl7pPr>
      <a:lvl8pPr marL="2559360" algn="l" defTabSz="731246" rtl="0" eaLnBrk="1" latinLnBrk="0" hangingPunct="1">
        <a:defRPr sz="1439" kern="1200">
          <a:solidFill>
            <a:schemeClr val="tx1"/>
          </a:solidFill>
          <a:latin typeface="+mn-lt"/>
          <a:ea typeface="+mn-ea"/>
          <a:cs typeface="+mn-cs"/>
        </a:defRPr>
      </a:lvl8pPr>
      <a:lvl9pPr marL="2924983" algn="l" defTabSz="731246" rtl="0" eaLnBrk="1" latinLnBrk="0" hangingPunct="1">
        <a:defRPr sz="143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o 7">
            <a:extLst>
              <a:ext uri="{FF2B5EF4-FFF2-40B4-BE49-F238E27FC236}">
                <a16:creationId xmlns:a16="http://schemas.microsoft.com/office/drawing/2014/main" id="{93F1F9D2-E532-43AF-A887-C0F04C1A523C}"/>
              </a:ext>
            </a:extLst>
          </p:cNvPr>
          <p:cNvGrpSpPr/>
          <p:nvPr/>
        </p:nvGrpSpPr>
        <p:grpSpPr>
          <a:xfrm>
            <a:off x="-1" y="0"/>
            <a:ext cx="7312025" cy="7490911"/>
            <a:chOff x="1385339" y="497789"/>
            <a:chExt cx="7309946" cy="7737025"/>
          </a:xfrm>
        </p:grpSpPr>
        <p:pic>
          <p:nvPicPr>
            <p:cNvPr id="5" name="Imagen 4">
              <a:extLst>
                <a:ext uri="{FF2B5EF4-FFF2-40B4-BE49-F238E27FC236}">
                  <a16:creationId xmlns:a16="http://schemas.microsoft.com/office/drawing/2014/main" id="{37D051DE-72F2-43DB-BCB4-A28B1CCCB793}"/>
                </a:ext>
              </a:extLst>
            </p:cNvPr>
            <p:cNvPicPr>
              <a:picLocks noChangeAspect="1"/>
            </p:cNvPicPr>
            <p:nvPr/>
          </p:nvPicPr>
          <p:blipFill>
            <a:blip r:embed="rId2"/>
            <a:stretch>
              <a:fillRect/>
            </a:stretch>
          </p:blipFill>
          <p:spPr>
            <a:xfrm>
              <a:off x="1385339" y="1906622"/>
              <a:ext cx="7309946" cy="3671244"/>
            </a:xfrm>
            <a:prstGeom prst="rect">
              <a:avLst/>
            </a:prstGeom>
          </p:spPr>
        </p:pic>
        <p:sp>
          <p:nvSpPr>
            <p:cNvPr id="6" name="Rectángulo 5">
              <a:extLst>
                <a:ext uri="{FF2B5EF4-FFF2-40B4-BE49-F238E27FC236}">
                  <a16:creationId xmlns:a16="http://schemas.microsoft.com/office/drawing/2014/main" id="{3C66CFD3-1CCA-4DC5-AA9B-3A0FC89603F2}"/>
                </a:ext>
              </a:extLst>
            </p:cNvPr>
            <p:cNvSpPr/>
            <p:nvPr/>
          </p:nvSpPr>
          <p:spPr>
            <a:xfrm>
              <a:off x="3473229" y="497789"/>
              <a:ext cx="3134163" cy="1031168"/>
            </a:xfrm>
            <a:prstGeom prst="rect">
              <a:avLst/>
            </a:prstGeom>
          </p:spPr>
          <p:txBody>
            <a:bodyPr wrap="none">
              <a:spAutoFit/>
            </a:bodyPr>
            <a:lstStyle/>
            <a:p>
              <a:pPr algn="ctr">
                <a:lnSpc>
                  <a:spcPct val="107000"/>
                </a:lnSpc>
                <a:spcAft>
                  <a:spcPts val="762"/>
                </a:spcAft>
              </a:pPr>
              <a:r>
                <a:rPr lang="en-US" sz="4188" b="1" dirty="0" err="1">
                  <a:latin typeface="Times New Roman" panose="02020603050405020304" pitchFamily="18" charset="0"/>
                  <a:ea typeface="Times New Roman" panose="02020603050405020304" pitchFamily="18" charset="0"/>
                  <a:cs typeface="Times New Roman" panose="02020603050405020304" pitchFamily="18" charset="0"/>
                </a:rPr>
                <a:t>AMDock</a:t>
              </a:r>
              <a:endParaRPr lang="es-ES" sz="1523" dirty="0">
                <a:latin typeface="Calibri" panose="020F0502020204030204" pitchFamily="34" charset="0"/>
                <a:ea typeface="Times New Roman" panose="02020603050405020304" pitchFamily="18" charset="0"/>
                <a:cs typeface="Times New Roman" panose="02020603050405020304" pitchFamily="18" charset="0"/>
              </a:endParaRPr>
            </a:p>
          </p:txBody>
        </p:sp>
        <p:sp>
          <p:nvSpPr>
            <p:cNvPr id="7" name="Rectángulo 6">
              <a:extLst>
                <a:ext uri="{FF2B5EF4-FFF2-40B4-BE49-F238E27FC236}">
                  <a16:creationId xmlns:a16="http://schemas.microsoft.com/office/drawing/2014/main" id="{975D04AB-7574-4A36-BAF8-6B7E993A4920}"/>
                </a:ext>
              </a:extLst>
            </p:cNvPr>
            <p:cNvSpPr/>
            <p:nvPr/>
          </p:nvSpPr>
          <p:spPr>
            <a:xfrm>
              <a:off x="2520948" y="5834821"/>
              <a:ext cx="5038725" cy="2399993"/>
            </a:xfrm>
            <a:prstGeom prst="rect">
              <a:avLst/>
            </a:prstGeom>
          </p:spPr>
          <p:txBody>
            <a:bodyPr>
              <a:spAutoFit/>
            </a:bodyPr>
            <a:lstStyle/>
            <a:p>
              <a:pPr algn="ctr">
                <a:lnSpc>
                  <a:spcPct val="107000"/>
                </a:lnSpc>
                <a:spcAft>
                  <a:spcPts val="580"/>
                </a:spcAft>
              </a:pPr>
              <a:endParaRPr lang="en-US" sz="1061" b="1" i="1" dirty="0">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07000"/>
                </a:lnSpc>
                <a:spcAft>
                  <a:spcPts val="580"/>
                </a:spcAft>
              </a:pPr>
              <a:endParaRPr lang="en-US" sz="1061" b="1" i="1" dirty="0">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07000"/>
                </a:lnSpc>
                <a:spcAft>
                  <a:spcPts val="580"/>
                </a:spcAft>
              </a:pPr>
              <a:r>
                <a:rPr lang="en-US" sz="2000" b="1" i="1" dirty="0">
                  <a:latin typeface="Times New Roman" panose="02020603050405020304" pitchFamily="18" charset="0"/>
                  <a:ea typeface="Times New Roman" panose="02020603050405020304" pitchFamily="18" charset="0"/>
                  <a:cs typeface="Times New Roman" panose="02020603050405020304" pitchFamily="18" charset="0"/>
                </a:rPr>
                <a:t>Assisted Molecular Docking with </a:t>
              </a:r>
            </a:p>
            <a:p>
              <a:pPr algn="ctr">
                <a:lnSpc>
                  <a:spcPct val="107000"/>
                </a:lnSpc>
                <a:spcAft>
                  <a:spcPts val="580"/>
                </a:spcAft>
              </a:pPr>
              <a:r>
                <a:rPr lang="en-US" sz="2000" b="1" i="1" dirty="0" err="1">
                  <a:latin typeface="Times New Roman" panose="02020603050405020304" pitchFamily="18" charset="0"/>
                  <a:ea typeface="Times New Roman" panose="02020603050405020304" pitchFamily="18" charset="0"/>
                  <a:cs typeface="Times New Roman" panose="02020603050405020304" pitchFamily="18" charset="0"/>
                </a:rPr>
                <a:t>AutoDock</a:t>
              </a:r>
              <a:r>
                <a:rPr lang="en-US" sz="2000" b="1" i="1" dirty="0">
                  <a:latin typeface="Times New Roman" panose="02020603050405020304" pitchFamily="18" charset="0"/>
                  <a:ea typeface="Times New Roman" panose="02020603050405020304" pitchFamily="18" charset="0"/>
                  <a:cs typeface="Times New Roman" panose="02020603050405020304" pitchFamily="18" charset="0"/>
                </a:rPr>
                <a:t> Vina and AutoDock4</a:t>
              </a:r>
              <a:endParaRPr lang="es-ES"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580"/>
                </a:spcAft>
              </a:pPr>
              <a:r>
                <a:rPr lang="en-US" sz="2611" b="1" dirty="0">
                  <a:latin typeface="Times New Roman" panose="02020603050405020304" pitchFamily="18" charset="0"/>
                  <a:ea typeface="Times New Roman" panose="02020603050405020304" pitchFamily="18" charset="0"/>
                  <a:cs typeface="Times New Roman" panose="02020603050405020304" pitchFamily="18" charset="0"/>
                </a:rPr>
                <a:t>  </a:t>
              </a:r>
              <a:endParaRPr lang="es-ES" sz="1016" dirty="0">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07000"/>
                </a:lnSpc>
                <a:spcAft>
                  <a:spcPts val="580"/>
                </a:spcAft>
              </a:pPr>
              <a:r>
                <a:rPr lang="en-US" sz="2611" b="1" dirty="0">
                  <a:latin typeface="Times New Roman" panose="02020603050405020304" pitchFamily="18" charset="0"/>
                  <a:ea typeface="Times New Roman" panose="02020603050405020304" pitchFamily="18" charset="0"/>
                  <a:cs typeface="Times New Roman" panose="02020603050405020304" pitchFamily="18" charset="0"/>
                </a:rPr>
                <a:t>USER MANUAL</a:t>
              </a:r>
              <a:endParaRPr lang="es-ES" sz="1016" dirty="0">
                <a:latin typeface="Calibri" panose="020F0502020204030204" pitchFamily="34" charset="0"/>
                <a:ea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7350126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7E30634-3B6E-4C9C-8F23-578A58C54E45}"/>
              </a:ext>
            </a:extLst>
          </p:cNvPr>
          <p:cNvGrpSpPr/>
          <p:nvPr/>
        </p:nvGrpSpPr>
        <p:grpSpPr>
          <a:xfrm>
            <a:off x="951230" y="2324894"/>
            <a:ext cx="5409565" cy="3239023"/>
            <a:chOff x="-47708" y="0"/>
            <a:chExt cx="5410199" cy="3239023"/>
          </a:xfrm>
        </p:grpSpPr>
        <p:sp>
          <p:nvSpPr>
            <p:cNvPr id="3" name="Cuadro de texto 2">
              <a:extLst>
                <a:ext uri="{FF2B5EF4-FFF2-40B4-BE49-F238E27FC236}">
                  <a16:creationId xmlns:a16="http://schemas.microsoft.com/office/drawing/2014/main" id="{6CA892EB-BC11-43AC-8B5D-F755772B810D}"/>
                </a:ext>
              </a:extLst>
            </p:cNvPr>
            <p:cNvSpPr txBox="1">
              <a:spLocks noChangeArrowheads="1"/>
            </p:cNvSpPr>
            <p:nvPr/>
          </p:nvSpPr>
          <p:spPr bwMode="auto">
            <a:xfrm>
              <a:off x="-47708" y="2626996"/>
              <a:ext cx="5410199" cy="612027"/>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9. Superposition of predicted complex from box Centered on Hetero with a reference complex (PDB ID: 4UWH).</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Receptor is represented as cartoon while X-ray and predicted ligand binding pose are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repreented</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as white and magenta sticks respectively.</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266D7C02-D7FC-437D-8BB4-85E677E08A31}"/>
                </a:ext>
              </a:extLst>
            </p:cNvPr>
            <p:cNvPicPr preferRelativeResize="0">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6532" y="0"/>
              <a:ext cx="3502800" cy="2627499"/>
            </a:xfrm>
            <a:prstGeom prst="rect">
              <a:avLst/>
            </a:prstGeom>
            <a:ln>
              <a:noFill/>
            </a:ln>
            <a:effectLst>
              <a:softEdge rad="112500"/>
            </a:effectLst>
          </p:spPr>
        </p:pic>
      </p:grpSp>
    </p:spTree>
    <p:extLst>
      <p:ext uri="{BB962C8B-B14F-4D97-AF65-F5344CB8AC3E}">
        <p14:creationId xmlns:p14="http://schemas.microsoft.com/office/powerpoint/2010/main" val="25888514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09E5F9D7-C93E-4714-A98C-C055BC6AA6B1}"/>
              </a:ext>
            </a:extLst>
          </p:cNvPr>
          <p:cNvGrpSpPr/>
          <p:nvPr/>
        </p:nvGrpSpPr>
        <p:grpSpPr>
          <a:xfrm>
            <a:off x="951230" y="2835434"/>
            <a:ext cx="5409565" cy="2468520"/>
            <a:chOff x="119187" y="0"/>
            <a:chExt cx="5410199" cy="2468520"/>
          </a:xfrm>
        </p:grpSpPr>
        <p:pic>
          <p:nvPicPr>
            <p:cNvPr id="3" name="Imagen 2">
              <a:extLst>
                <a:ext uri="{FF2B5EF4-FFF2-40B4-BE49-F238E27FC236}">
                  <a16:creationId xmlns:a16="http://schemas.microsoft.com/office/drawing/2014/main" id="{0DBF90ED-6C17-4AEB-AD48-6A7C21177D2A}"/>
                </a:ext>
              </a:extLst>
            </p:cNvPr>
            <p:cNvPicPr preferRelativeResize="0">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0154" y="0"/>
              <a:ext cx="3747600" cy="2192561"/>
            </a:xfrm>
            <a:prstGeom prst="rect">
              <a:avLst/>
            </a:prstGeom>
            <a:noFill/>
          </p:spPr>
        </p:pic>
        <p:sp>
          <p:nvSpPr>
            <p:cNvPr id="4" name="Cuadro de texto 2">
              <a:extLst>
                <a:ext uri="{FF2B5EF4-FFF2-40B4-BE49-F238E27FC236}">
                  <a16:creationId xmlns:a16="http://schemas.microsoft.com/office/drawing/2014/main" id="{E333B07A-7859-4C21-8C9C-36DE420E7602}"/>
                </a:ext>
              </a:extLst>
            </p:cNvPr>
            <p:cNvSpPr txBox="1">
              <a:spLocks noChangeArrowheads="1"/>
            </p:cNvSpPr>
            <p:nvPr/>
          </p:nvSpPr>
          <p:spPr bwMode="auto">
            <a:xfrm>
              <a:off x="119187" y="2210436"/>
              <a:ext cx="5410199" cy="258084"/>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10. Vps34 inhibitors with similar structure.</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129981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D9C07EB3-3143-4DCA-A3DF-A76211A664F0}"/>
              </a:ext>
            </a:extLst>
          </p:cNvPr>
          <p:cNvGrpSpPr/>
          <p:nvPr/>
        </p:nvGrpSpPr>
        <p:grpSpPr>
          <a:xfrm>
            <a:off x="889317" y="2306796"/>
            <a:ext cx="5533390" cy="3275218"/>
            <a:chOff x="-107921" y="0"/>
            <a:chExt cx="5534024" cy="3275218"/>
          </a:xfrm>
        </p:grpSpPr>
        <p:sp>
          <p:nvSpPr>
            <p:cNvPr id="3" name="Cuadro de texto 2">
              <a:extLst>
                <a:ext uri="{FF2B5EF4-FFF2-40B4-BE49-F238E27FC236}">
                  <a16:creationId xmlns:a16="http://schemas.microsoft.com/office/drawing/2014/main" id="{8D10E69E-5121-4588-BAE3-B0D21DD4F4E9}"/>
                </a:ext>
              </a:extLst>
            </p:cNvPr>
            <p:cNvSpPr txBox="1">
              <a:spLocks noChangeArrowheads="1"/>
            </p:cNvSpPr>
            <p:nvPr/>
          </p:nvSpPr>
          <p:spPr bwMode="auto">
            <a:xfrm>
              <a:off x="-107921" y="2663191"/>
              <a:ext cx="5534024" cy="612027"/>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11. Superposition of predicted complex from box Centered on Hetero with a reference complex (PDB ID: 4UWL).</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Receptor is represented as cartoon while X-ray and predicted ligand binding pose are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repreented</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as white and magenta sticks respectively.</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D1675408-8CD5-4F0A-A74D-6D53CE8083AF}"/>
                </a:ext>
              </a:extLst>
            </p:cNvPr>
            <p:cNvPicPr preferRelativeResize="0">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68182" y="0"/>
              <a:ext cx="3506400" cy="2629390"/>
            </a:xfrm>
            <a:prstGeom prst="rect">
              <a:avLst/>
            </a:prstGeom>
            <a:ln>
              <a:noFill/>
            </a:ln>
            <a:effectLst>
              <a:softEdge rad="112500"/>
            </a:effectLst>
          </p:spPr>
        </p:pic>
      </p:grpSp>
    </p:spTree>
    <p:extLst>
      <p:ext uri="{BB962C8B-B14F-4D97-AF65-F5344CB8AC3E}">
        <p14:creationId xmlns:p14="http://schemas.microsoft.com/office/powerpoint/2010/main" val="1471758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4241532D-2329-4D82-BA0A-FFB7E1A32FA3}"/>
              </a:ext>
            </a:extLst>
          </p:cNvPr>
          <p:cNvGrpSpPr/>
          <p:nvPr/>
        </p:nvGrpSpPr>
        <p:grpSpPr>
          <a:xfrm>
            <a:off x="889317" y="1871504"/>
            <a:ext cx="5533390" cy="4347098"/>
            <a:chOff x="155275" y="0"/>
            <a:chExt cx="5534024" cy="4347098"/>
          </a:xfrm>
        </p:grpSpPr>
        <p:sp>
          <p:nvSpPr>
            <p:cNvPr id="3" name="Cuadro de texto 2">
              <a:extLst>
                <a:ext uri="{FF2B5EF4-FFF2-40B4-BE49-F238E27FC236}">
                  <a16:creationId xmlns:a16="http://schemas.microsoft.com/office/drawing/2014/main" id="{B3852A30-7561-473F-8853-DBDE711F7EEC}"/>
                </a:ext>
              </a:extLst>
            </p:cNvPr>
            <p:cNvSpPr txBox="1">
              <a:spLocks noChangeArrowheads="1"/>
            </p:cNvSpPr>
            <p:nvPr/>
          </p:nvSpPr>
          <p:spPr bwMode="auto">
            <a:xfrm>
              <a:off x="155275" y="3735071"/>
              <a:ext cx="5534024" cy="612027"/>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12. Box Centered on Residues.</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The protein (Vps34) is represented in gray cartoon, the selected residues in green sticks and the object generated by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AutoLigand</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in cyan dots. The box is shown in magenta cylinders</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78ACD2DE-B47C-40BA-90DC-EF250C4A24A6}"/>
                </a:ext>
              </a:extLst>
            </p:cNvPr>
            <p:cNvPicPr preferRelativeResize="0">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8730" y="0"/>
              <a:ext cx="3646800" cy="3634561"/>
            </a:xfrm>
            <a:prstGeom prst="rect">
              <a:avLst/>
            </a:prstGeom>
            <a:noFill/>
            <a:effectLst>
              <a:softEdge rad="114300"/>
            </a:effectLst>
          </p:spPr>
        </p:pic>
      </p:grpSp>
    </p:spTree>
    <p:extLst>
      <p:ext uri="{BB962C8B-B14F-4D97-AF65-F5344CB8AC3E}">
        <p14:creationId xmlns:p14="http://schemas.microsoft.com/office/powerpoint/2010/main" val="34945607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9DD35EBD-9BDE-42A1-814B-085F7A8B5281}"/>
              </a:ext>
            </a:extLst>
          </p:cNvPr>
          <p:cNvGrpSpPr/>
          <p:nvPr/>
        </p:nvGrpSpPr>
        <p:grpSpPr>
          <a:xfrm>
            <a:off x="951230" y="2308066"/>
            <a:ext cx="5409565" cy="3272678"/>
            <a:chOff x="-87465" y="0"/>
            <a:chExt cx="5410199" cy="3272678"/>
          </a:xfrm>
        </p:grpSpPr>
        <p:sp>
          <p:nvSpPr>
            <p:cNvPr id="3" name="Cuadro de texto 2">
              <a:extLst>
                <a:ext uri="{FF2B5EF4-FFF2-40B4-BE49-F238E27FC236}">
                  <a16:creationId xmlns:a16="http://schemas.microsoft.com/office/drawing/2014/main" id="{4801E75C-E3E7-473B-B9F9-1EE8949C684E}"/>
                </a:ext>
              </a:extLst>
            </p:cNvPr>
            <p:cNvSpPr txBox="1">
              <a:spLocks noChangeArrowheads="1"/>
            </p:cNvSpPr>
            <p:nvPr/>
          </p:nvSpPr>
          <p:spPr bwMode="auto">
            <a:xfrm>
              <a:off x="-87465" y="2660651"/>
              <a:ext cx="5410199" cy="612027"/>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13. </a:t>
              </a:r>
              <a:r>
                <a:rPr lang="en-US" sz="1000" b="1" dirty="0" err="1">
                  <a:effectLst/>
                  <a:latin typeface="Times New Roman" panose="02020603050405020304" pitchFamily="18" charset="0"/>
                  <a:ea typeface="Times New Roman" panose="02020603050405020304" pitchFamily="18" charset="0"/>
                  <a:cs typeface="Times New Roman" panose="02020603050405020304" pitchFamily="18" charset="0"/>
                </a:rPr>
                <a:t>Superpsition</a:t>
              </a: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 of predicted complex from box Centered on Residue(s) with a reference complex (PDB ID: 4UWH).</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Receptor is represented as cartoon while X-ray and predicted ligand binding pose are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repreented</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as white and magenta sticks respectively.</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D412D868-EE2F-4A0C-80EA-6A4B11A2CC83}"/>
                </a:ext>
              </a:extLst>
            </p:cNvPr>
            <p:cNvPicPr preferRelativeResize="0">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64677" y="0"/>
              <a:ext cx="3506400" cy="2629390"/>
            </a:xfrm>
            <a:prstGeom prst="rect">
              <a:avLst/>
            </a:prstGeom>
            <a:ln>
              <a:noFill/>
            </a:ln>
            <a:effectLst>
              <a:softEdge rad="112500"/>
            </a:effectLst>
          </p:spPr>
        </p:pic>
      </p:grpSp>
    </p:spTree>
    <p:extLst>
      <p:ext uri="{BB962C8B-B14F-4D97-AF65-F5344CB8AC3E}">
        <p14:creationId xmlns:p14="http://schemas.microsoft.com/office/powerpoint/2010/main" val="3661215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C807F018-54CF-4D1E-84E5-343240312C8B}"/>
              </a:ext>
            </a:extLst>
          </p:cNvPr>
          <p:cNvGrpSpPr/>
          <p:nvPr/>
        </p:nvGrpSpPr>
        <p:grpSpPr>
          <a:xfrm>
            <a:off x="917892" y="2318861"/>
            <a:ext cx="5476240" cy="3428060"/>
            <a:chOff x="-203337" y="0"/>
            <a:chExt cx="5476240" cy="3428060"/>
          </a:xfrm>
        </p:grpSpPr>
        <p:sp>
          <p:nvSpPr>
            <p:cNvPr id="3" name="Cuadro de texto 2">
              <a:extLst>
                <a:ext uri="{FF2B5EF4-FFF2-40B4-BE49-F238E27FC236}">
                  <a16:creationId xmlns:a16="http://schemas.microsoft.com/office/drawing/2014/main" id="{D6ABB43D-9EC2-4FD3-9883-AE716D299531}"/>
                </a:ext>
              </a:extLst>
            </p:cNvPr>
            <p:cNvSpPr txBox="1">
              <a:spLocks noChangeArrowheads="1"/>
            </p:cNvSpPr>
            <p:nvPr/>
          </p:nvSpPr>
          <p:spPr bwMode="auto">
            <a:xfrm>
              <a:off x="-203337" y="2639061"/>
              <a:ext cx="5476240" cy="788999"/>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14. Automatic mode Search Space determination.</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The protein (Vps34) is represented gray cartoon. Each binding site predicted by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AutoLigand</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is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repsented</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as transparent surface and also contains an object represented as sticks. The box is shown in cylinders and magenta color. Only one box is shown for better clarity.</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7DE1DDB1-C13A-4D66-BE77-AAF704EC4B7E}"/>
                </a:ext>
              </a:extLst>
            </p:cNvPr>
            <p:cNvPicPr preferRelativeResize="0">
              <a:picLocks noChangeAspect="1"/>
            </p:cNvPicPr>
            <p:nvPr/>
          </p:nvPicPr>
          <p:blipFill rotWithShape="1">
            <a:blip r:embed="rId2" cstate="print">
              <a:extLst>
                <a:ext uri="{28A0092B-C50C-407E-A947-70E740481C1C}">
                  <a14:useLocalDpi xmlns:a14="http://schemas.microsoft.com/office/drawing/2010/main" val="0"/>
                </a:ext>
              </a:extLst>
            </a:blip>
            <a:srcRect l="23567" t="3805" r="10811"/>
            <a:stretch/>
          </p:blipFill>
          <p:spPr bwMode="auto">
            <a:xfrm>
              <a:off x="1117103" y="0"/>
              <a:ext cx="3016800" cy="2629863"/>
            </a:xfrm>
            <a:prstGeom prst="rect">
              <a:avLst/>
            </a:prstGeom>
            <a:ln>
              <a:noFill/>
            </a:ln>
            <a:effectLst>
              <a:softEdge rad="112500"/>
            </a:effectLst>
            <a:extLst>
              <a:ext uri="{53640926-AAD7-44D8-BBD7-CCE9431645EC}">
                <a14:shadowObscured xmlns:a14="http://schemas.microsoft.com/office/drawing/2010/main"/>
              </a:ext>
            </a:extLst>
          </p:spPr>
        </p:pic>
      </p:grpSp>
    </p:spTree>
    <p:extLst>
      <p:ext uri="{BB962C8B-B14F-4D97-AF65-F5344CB8AC3E}">
        <p14:creationId xmlns:p14="http://schemas.microsoft.com/office/powerpoint/2010/main" val="657510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B40D8675-B042-4B4F-A7F8-D73506BB486B}"/>
              </a:ext>
            </a:extLst>
          </p:cNvPr>
          <p:cNvGrpSpPr/>
          <p:nvPr/>
        </p:nvGrpSpPr>
        <p:grpSpPr>
          <a:xfrm>
            <a:off x="975360" y="432911"/>
            <a:ext cx="5361305" cy="7175002"/>
            <a:chOff x="-1" y="-2639681"/>
            <a:chExt cx="5361882" cy="7175006"/>
          </a:xfrm>
        </p:grpSpPr>
        <p:pic>
          <p:nvPicPr>
            <p:cNvPr id="3" name="Imagen 2">
              <a:extLst>
                <a:ext uri="{FF2B5EF4-FFF2-40B4-BE49-F238E27FC236}">
                  <a16:creationId xmlns:a16="http://schemas.microsoft.com/office/drawing/2014/main" id="{E90ACF57-DE73-488C-85D7-04A9E5FD9603}"/>
                </a:ext>
              </a:extLst>
            </p:cNvPr>
            <p:cNvPicPr preferRelativeResize="0">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992" y="-2639681"/>
              <a:ext cx="5281758" cy="3958892"/>
            </a:xfrm>
            <a:prstGeom prst="rect">
              <a:avLst/>
            </a:prstGeom>
            <a:noFill/>
          </p:spPr>
        </p:pic>
        <p:grpSp>
          <p:nvGrpSpPr>
            <p:cNvPr id="4" name="Grupo 3">
              <a:extLst>
                <a:ext uri="{FF2B5EF4-FFF2-40B4-BE49-F238E27FC236}">
                  <a16:creationId xmlns:a16="http://schemas.microsoft.com/office/drawing/2014/main" id="{806EB58A-1E2A-4EC5-9008-7EBB9F0480F8}"/>
                </a:ext>
              </a:extLst>
            </p:cNvPr>
            <p:cNvGrpSpPr/>
            <p:nvPr/>
          </p:nvGrpSpPr>
          <p:grpSpPr>
            <a:xfrm>
              <a:off x="-1" y="1388853"/>
              <a:ext cx="5361882" cy="3146472"/>
              <a:chOff x="-90984" y="5337827"/>
              <a:chExt cx="5572196" cy="3103934"/>
            </a:xfrm>
          </p:grpSpPr>
          <p:sp>
            <p:nvSpPr>
              <p:cNvPr id="5" name="Cuadro de texto 2">
                <a:extLst>
                  <a:ext uri="{FF2B5EF4-FFF2-40B4-BE49-F238E27FC236}">
                    <a16:creationId xmlns:a16="http://schemas.microsoft.com/office/drawing/2014/main" id="{E8B971B9-38B7-49E5-9B29-1A2C9E8F32D0}"/>
                  </a:ext>
                </a:extLst>
              </p:cNvPr>
              <p:cNvSpPr txBox="1">
                <a:spLocks noChangeArrowheads="1"/>
              </p:cNvSpPr>
              <p:nvPr/>
            </p:nvSpPr>
            <p:spPr bwMode="auto">
              <a:xfrm>
                <a:off x="-90984" y="7488850"/>
                <a:ext cx="5571596" cy="952911"/>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15. Results from Automatic mode selection.</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Up: The table show the sorted list of affinity for each predicted binding site. Down: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Superpsition</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of predicted complex from predicted site 2 (left) and 9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rigth</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with a reference complex (PDB ID: 4UWH). Receptor is represented as cartoon (green) while X-ray and predicted ligand binding pose are represented as white and magenta sticks respectively.</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6" name="Imagen 5">
                <a:extLst>
                  <a:ext uri="{FF2B5EF4-FFF2-40B4-BE49-F238E27FC236}">
                    <a16:creationId xmlns:a16="http://schemas.microsoft.com/office/drawing/2014/main" id="{BB5B7C8D-35FF-4E0C-990A-61A9D154565E}"/>
                  </a:ext>
                </a:extLst>
              </p:cNvPr>
              <p:cNvPicPr preferRelativeResize="0">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124" y="5337827"/>
                <a:ext cx="2781862" cy="2087568"/>
              </a:xfrm>
              <a:prstGeom prst="rect">
                <a:avLst/>
              </a:prstGeom>
              <a:ln>
                <a:noFill/>
              </a:ln>
              <a:effectLst>
                <a:softEdge rad="112500"/>
              </a:effectLst>
            </p:spPr>
          </p:pic>
          <p:pic>
            <p:nvPicPr>
              <p:cNvPr id="7" name="Imagen 6">
                <a:extLst>
                  <a:ext uri="{FF2B5EF4-FFF2-40B4-BE49-F238E27FC236}">
                    <a16:creationId xmlns:a16="http://schemas.microsoft.com/office/drawing/2014/main" id="{7207749F-46CF-462D-86FA-4F6F852C74C4}"/>
                  </a:ext>
                </a:extLst>
              </p:cNvPr>
              <p:cNvPicPr preferRelativeResize="0">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695534" y="5354760"/>
                <a:ext cx="2785678" cy="2089092"/>
              </a:xfrm>
              <a:prstGeom prst="rect">
                <a:avLst/>
              </a:prstGeom>
              <a:ln>
                <a:noFill/>
              </a:ln>
              <a:effectLst>
                <a:softEdge rad="112500"/>
              </a:effectLst>
            </p:spPr>
          </p:pic>
        </p:grpSp>
      </p:grpSp>
    </p:spTree>
    <p:extLst>
      <p:ext uri="{BB962C8B-B14F-4D97-AF65-F5344CB8AC3E}">
        <p14:creationId xmlns:p14="http://schemas.microsoft.com/office/powerpoint/2010/main" val="2526088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8480F1EF-5CF7-4AF0-AF03-2865B7452140}"/>
              </a:ext>
            </a:extLst>
          </p:cNvPr>
          <p:cNvGrpSpPr/>
          <p:nvPr/>
        </p:nvGrpSpPr>
        <p:grpSpPr>
          <a:xfrm>
            <a:off x="816609" y="893343"/>
            <a:ext cx="5678805" cy="4926667"/>
            <a:chOff x="-66675" y="0"/>
            <a:chExt cx="5678805" cy="4926667"/>
          </a:xfrm>
        </p:grpSpPr>
        <p:pic>
          <p:nvPicPr>
            <p:cNvPr id="3" name="Imagen 2">
              <a:extLst>
                <a:ext uri="{FF2B5EF4-FFF2-40B4-BE49-F238E27FC236}">
                  <a16:creationId xmlns:a16="http://schemas.microsoft.com/office/drawing/2014/main" id="{57A2967B-5D84-489E-9B8C-82CBE55393E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612130" cy="4594860"/>
            </a:xfrm>
            <a:prstGeom prst="rect">
              <a:avLst/>
            </a:prstGeom>
            <a:noFill/>
            <a:ln>
              <a:noFill/>
            </a:ln>
          </p:spPr>
        </p:pic>
        <p:sp>
          <p:nvSpPr>
            <p:cNvPr id="4" name="Cuadro de texto 2">
              <a:extLst>
                <a:ext uri="{FF2B5EF4-FFF2-40B4-BE49-F238E27FC236}">
                  <a16:creationId xmlns:a16="http://schemas.microsoft.com/office/drawing/2014/main" id="{9795BE06-92A6-4B4E-B2EA-280CDFBEF037}"/>
                </a:ext>
              </a:extLst>
            </p:cNvPr>
            <p:cNvSpPr txBox="1">
              <a:spLocks noChangeArrowheads="1"/>
            </p:cNvSpPr>
            <p:nvPr/>
          </p:nvSpPr>
          <p:spPr bwMode="auto">
            <a:xfrm>
              <a:off x="-66675" y="4612342"/>
              <a:ext cx="5486400" cy="314325"/>
            </a:xfrm>
            <a:prstGeom prst="rect">
              <a:avLst/>
            </a:prstGeom>
            <a:noFill/>
            <a:ln w="9525">
              <a:noFill/>
              <a:miter lim="800000"/>
              <a:headEnd/>
              <a:tailEnd/>
            </a:ln>
          </p:spPr>
          <p:txBody>
            <a:bodyPr rot="0" vert="horz" wrap="square" lIns="91440" tIns="45720" rIns="91440" bIns="45720" anchor="t" anchorCtr="0">
              <a:noAutofit/>
            </a:bodyPr>
            <a:lstStyle/>
            <a:p>
              <a:pPr algn="just">
                <a:lnSpc>
                  <a:spcPct val="150000"/>
                </a:lnSpc>
                <a:spcAft>
                  <a:spcPts val="800"/>
                </a:spcAft>
              </a:pPr>
              <a:r>
                <a:rPr lang="es-ES" sz="1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Figure 1. </a:t>
              </a:r>
              <a:r>
                <a:rPr lang="es-ES" sz="10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Workflow</a:t>
              </a:r>
              <a:r>
                <a:rPr lang="es-ES" sz="1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in </a:t>
              </a:r>
              <a:r>
                <a:rPr lang="es-ES" sz="1000" b="1"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AMDock</a:t>
              </a:r>
              <a:r>
                <a:rPr lang="es-ES" sz="1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s-ES" sz="1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s-ES" sz="9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s-ES" sz="900" dirty="0">
                  <a:effectLst/>
                  <a:latin typeface="Calibri" panose="020F0502020204030204" pitchFamily="34" charset="0"/>
                  <a:ea typeface="Times New Roman" panose="02020603050405020304" pitchFamily="18" charset="0"/>
                  <a:cs typeface="Times New Roman" panose="02020603050405020304" pitchFamily="18" charset="0"/>
                </a:rPr>
                <a:t> </a:t>
              </a:r>
            </a:p>
          </p:txBody>
        </p:sp>
      </p:grpSp>
    </p:spTree>
    <p:extLst>
      <p:ext uri="{BB962C8B-B14F-4D97-AF65-F5344CB8AC3E}">
        <p14:creationId xmlns:p14="http://schemas.microsoft.com/office/powerpoint/2010/main" val="1016054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AB1C162A-7E93-4541-AFA0-88B8D495EE85}"/>
              </a:ext>
            </a:extLst>
          </p:cNvPr>
          <p:cNvGrpSpPr/>
          <p:nvPr/>
        </p:nvGrpSpPr>
        <p:grpSpPr>
          <a:xfrm>
            <a:off x="832167" y="2178526"/>
            <a:ext cx="5945151" cy="3729090"/>
            <a:chOff x="-66675" y="0"/>
            <a:chExt cx="5945151" cy="3729167"/>
          </a:xfrm>
        </p:grpSpPr>
        <p:sp>
          <p:nvSpPr>
            <p:cNvPr id="3" name="Cuadro de texto 2">
              <a:extLst>
                <a:ext uri="{FF2B5EF4-FFF2-40B4-BE49-F238E27FC236}">
                  <a16:creationId xmlns:a16="http://schemas.microsoft.com/office/drawing/2014/main" id="{76990AF9-6638-4B1B-AD1F-4606CC591065}"/>
                </a:ext>
              </a:extLst>
            </p:cNvPr>
            <p:cNvSpPr txBox="1">
              <a:spLocks noChangeArrowheads="1"/>
            </p:cNvSpPr>
            <p:nvPr/>
          </p:nvSpPr>
          <p:spPr bwMode="auto">
            <a:xfrm>
              <a:off x="-66675" y="3199844"/>
              <a:ext cx="5945151" cy="529323"/>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nSpc>
                  <a:spcPct val="150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2. </a:t>
              </a:r>
              <a:r>
                <a:rPr lang="en-US" sz="1000" b="1" dirty="0" err="1">
                  <a:effectLst/>
                  <a:latin typeface="Times New Roman" panose="02020603050405020304" pitchFamily="18" charset="0"/>
                  <a:ea typeface="Times New Roman" panose="02020603050405020304" pitchFamily="18" charset="0"/>
                  <a:cs typeface="Times New Roman" panose="02020603050405020304" pitchFamily="18" charset="0"/>
                </a:rPr>
                <a:t>AMDock</a:t>
              </a: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 components. </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From left to right: Home,</a:t>
              </a: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Docking Options, Results Analysis, Configuration and Info</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77B3B9C2-1BBD-44A8-8304-E54A11ED03D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581015" cy="3143250"/>
            </a:xfrm>
            <a:prstGeom prst="rect">
              <a:avLst/>
            </a:prstGeom>
            <a:noFill/>
          </p:spPr>
        </p:pic>
      </p:grpSp>
    </p:spTree>
    <p:extLst>
      <p:ext uri="{BB962C8B-B14F-4D97-AF65-F5344CB8AC3E}">
        <p14:creationId xmlns:p14="http://schemas.microsoft.com/office/powerpoint/2010/main" val="1196026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03DCA739-287B-4ABA-97BB-45D4458B18FD}"/>
              </a:ext>
            </a:extLst>
          </p:cNvPr>
          <p:cNvGrpSpPr/>
          <p:nvPr/>
        </p:nvGrpSpPr>
        <p:grpSpPr>
          <a:xfrm>
            <a:off x="946150" y="2377283"/>
            <a:ext cx="5419725" cy="3429001"/>
            <a:chOff x="-111460" y="1447137"/>
            <a:chExt cx="5712160" cy="3932646"/>
          </a:xfrm>
        </p:grpSpPr>
        <p:sp>
          <p:nvSpPr>
            <p:cNvPr id="3" name="Cuadro de texto 2">
              <a:extLst>
                <a:ext uri="{FF2B5EF4-FFF2-40B4-BE49-F238E27FC236}">
                  <a16:creationId xmlns:a16="http://schemas.microsoft.com/office/drawing/2014/main" id="{7C293E41-7D53-4F67-800A-009D2098908E}"/>
                </a:ext>
              </a:extLst>
            </p:cNvPr>
            <p:cNvSpPr txBox="1">
              <a:spLocks noChangeArrowheads="1"/>
            </p:cNvSpPr>
            <p:nvPr/>
          </p:nvSpPr>
          <p:spPr bwMode="auto">
            <a:xfrm>
              <a:off x="-111460" y="4701907"/>
              <a:ext cx="5581473" cy="677876"/>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3. </a:t>
              </a:r>
              <a:r>
                <a:rPr lang="en-US" sz="1000" b="1" dirty="0" err="1">
                  <a:effectLst/>
                  <a:latin typeface="Times New Roman" panose="02020603050405020304" pitchFamily="18" charset="0"/>
                  <a:ea typeface="Times New Roman" panose="02020603050405020304" pitchFamily="18" charset="0"/>
                  <a:cs typeface="Times New Roman" panose="02020603050405020304" pitchFamily="18" charset="0"/>
                </a:rPr>
                <a:t>AMDock</a:t>
              </a: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 Result Analysis Tab. </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Behind left to right: Result table and Log record. The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AMDock</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output table is shown in the front.</a:t>
              </a:r>
              <a:endParaRPr lang="es-ES" sz="9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0966599F-2A8F-4638-868A-BD87E4E77C7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447137"/>
              <a:ext cx="5600700" cy="3009900"/>
            </a:xfrm>
            <a:prstGeom prst="rect">
              <a:avLst/>
            </a:prstGeom>
            <a:noFill/>
            <a:ln>
              <a:noFill/>
            </a:ln>
          </p:spPr>
        </p:pic>
      </p:grpSp>
    </p:spTree>
    <p:extLst>
      <p:ext uri="{BB962C8B-B14F-4D97-AF65-F5344CB8AC3E}">
        <p14:creationId xmlns:p14="http://schemas.microsoft.com/office/powerpoint/2010/main" val="1435520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DC49A9FF-10AE-46DA-8B13-A55B7C006B14}"/>
              </a:ext>
            </a:extLst>
          </p:cNvPr>
          <p:cNvGrpSpPr/>
          <p:nvPr/>
        </p:nvGrpSpPr>
        <p:grpSpPr>
          <a:xfrm>
            <a:off x="798513" y="2026762"/>
            <a:ext cx="5715000" cy="4130045"/>
            <a:chOff x="19050" y="0"/>
            <a:chExt cx="5715000" cy="4130597"/>
          </a:xfrm>
        </p:grpSpPr>
        <p:sp>
          <p:nvSpPr>
            <p:cNvPr id="3" name="Cuadro de texto 2">
              <a:extLst>
                <a:ext uri="{FF2B5EF4-FFF2-40B4-BE49-F238E27FC236}">
                  <a16:creationId xmlns:a16="http://schemas.microsoft.com/office/drawing/2014/main" id="{698367B7-B462-4C58-B090-9A006A8FFCF2}"/>
                </a:ext>
              </a:extLst>
            </p:cNvPr>
            <p:cNvSpPr txBox="1">
              <a:spLocks noChangeArrowheads="1"/>
            </p:cNvSpPr>
            <p:nvPr/>
          </p:nvSpPr>
          <p:spPr bwMode="auto">
            <a:xfrm>
              <a:off x="19050" y="3838585"/>
              <a:ext cx="4805799" cy="292012"/>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nSpc>
                  <a:spcPct val="150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4. </a:t>
              </a:r>
              <a:r>
                <a:rPr lang="en-US" sz="1000" b="1" dirty="0" err="1">
                  <a:effectLst/>
                  <a:latin typeface="Times New Roman" panose="02020603050405020304" pitchFamily="18" charset="0"/>
                  <a:ea typeface="Times New Roman" panose="02020603050405020304" pitchFamily="18" charset="0"/>
                  <a:cs typeface="Times New Roman" panose="02020603050405020304" pitchFamily="18" charset="0"/>
                </a:rPr>
                <a:t>AMDock</a:t>
              </a: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 Configuration Tab.</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A7A6D008-4D76-46CD-B12E-FD407272958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3825" y="0"/>
              <a:ext cx="5610225" cy="3838575"/>
            </a:xfrm>
            <a:prstGeom prst="rect">
              <a:avLst/>
            </a:prstGeom>
            <a:noFill/>
            <a:ln>
              <a:noFill/>
            </a:ln>
          </p:spPr>
        </p:pic>
      </p:grpSp>
    </p:spTree>
    <p:extLst>
      <p:ext uri="{BB962C8B-B14F-4D97-AF65-F5344CB8AC3E}">
        <p14:creationId xmlns:p14="http://schemas.microsoft.com/office/powerpoint/2010/main" val="3663578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FA6C8AA4-6B27-43A9-8122-9FB5C7C95117}"/>
              </a:ext>
            </a:extLst>
          </p:cNvPr>
          <p:cNvGrpSpPr/>
          <p:nvPr/>
        </p:nvGrpSpPr>
        <p:grpSpPr>
          <a:xfrm>
            <a:off x="813752" y="2239804"/>
            <a:ext cx="5684520" cy="3703955"/>
            <a:chOff x="-409288" y="2862629"/>
            <a:chExt cx="6602584" cy="4614721"/>
          </a:xfrm>
        </p:grpSpPr>
        <p:pic>
          <p:nvPicPr>
            <p:cNvPr id="3" name="Imagen 2">
              <a:extLst>
                <a:ext uri="{FF2B5EF4-FFF2-40B4-BE49-F238E27FC236}">
                  <a16:creationId xmlns:a16="http://schemas.microsoft.com/office/drawing/2014/main" id="{8619CFF9-A5AB-433C-B458-CB8F90D7AC8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9408" y="2862629"/>
              <a:ext cx="6492704" cy="4189087"/>
            </a:xfrm>
            <a:prstGeom prst="rect">
              <a:avLst/>
            </a:prstGeom>
            <a:noFill/>
            <a:ln>
              <a:noFill/>
            </a:ln>
          </p:spPr>
        </p:pic>
        <p:sp>
          <p:nvSpPr>
            <p:cNvPr id="4" name="Cuadro de texto 2">
              <a:extLst>
                <a:ext uri="{FF2B5EF4-FFF2-40B4-BE49-F238E27FC236}">
                  <a16:creationId xmlns:a16="http://schemas.microsoft.com/office/drawing/2014/main" id="{2A7914E8-7549-403A-86A4-F889DBE4DBD4}"/>
                </a:ext>
              </a:extLst>
            </p:cNvPr>
            <p:cNvSpPr txBox="1">
              <a:spLocks noChangeArrowheads="1"/>
            </p:cNvSpPr>
            <p:nvPr/>
          </p:nvSpPr>
          <p:spPr bwMode="auto">
            <a:xfrm>
              <a:off x="-409288" y="7113535"/>
              <a:ext cx="5581324" cy="36381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nSpc>
                  <a:spcPct val="150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5. </a:t>
              </a:r>
              <a:r>
                <a:rPr lang="en-US" sz="1000" b="1" dirty="0" err="1">
                  <a:effectLst/>
                  <a:latin typeface="Times New Roman" panose="02020603050405020304" pitchFamily="18" charset="0"/>
                  <a:ea typeface="Times New Roman" panose="02020603050405020304" pitchFamily="18" charset="0"/>
                  <a:cs typeface="Times New Roman" panose="02020603050405020304" pitchFamily="18" charset="0"/>
                </a:rPr>
                <a:t>AMDock</a:t>
              </a: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 Info Tab.</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052906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7F34B358-BA85-4886-A041-B10AD806954F}"/>
              </a:ext>
            </a:extLst>
          </p:cNvPr>
          <p:cNvGrpSpPr/>
          <p:nvPr/>
        </p:nvGrpSpPr>
        <p:grpSpPr>
          <a:xfrm>
            <a:off x="890587" y="2386806"/>
            <a:ext cx="5530850" cy="3409950"/>
            <a:chOff x="-10441" y="1"/>
            <a:chExt cx="5803499" cy="3409950"/>
          </a:xfrm>
        </p:grpSpPr>
        <p:sp>
          <p:nvSpPr>
            <p:cNvPr id="3" name="Cuadro de texto 2">
              <a:extLst>
                <a:ext uri="{FF2B5EF4-FFF2-40B4-BE49-F238E27FC236}">
                  <a16:creationId xmlns:a16="http://schemas.microsoft.com/office/drawing/2014/main" id="{0987CEA8-6B25-4511-B4BB-4F4F599ABBA8}"/>
                </a:ext>
              </a:extLst>
            </p:cNvPr>
            <p:cNvSpPr txBox="1">
              <a:spLocks noChangeArrowheads="1"/>
            </p:cNvSpPr>
            <p:nvPr/>
          </p:nvSpPr>
          <p:spPr bwMode="auto">
            <a:xfrm>
              <a:off x="-10441" y="2689929"/>
              <a:ext cx="5803499" cy="720022"/>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6. Custom Box.</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The protein (farnesyltransferase) is represented in cartoon and gray color. Note that the Zn atom and the cofactor are also represented, in sphere and sticks respectively. The box is shown in cylinders and magenta color.</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A0875E68-7DB6-4CD1-ACA9-DEBC06F945B4}"/>
                </a:ext>
              </a:extLst>
            </p:cNvPr>
            <p:cNvPicPr preferRelativeResize="0">
              <a:picLocks noChangeAspect="1"/>
            </p:cNvPicPr>
            <p:nvPr/>
          </p:nvPicPr>
          <p:blipFill rotWithShape="1">
            <a:blip r:embed="rId2">
              <a:extLst>
                <a:ext uri="{28A0092B-C50C-407E-A947-70E740481C1C}">
                  <a14:useLocalDpi xmlns:a14="http://schemas.microsoft.com/office/drawing/2010/main" val="0"/>
                </a:ext>
              </a:extLst>
            </a:blip>
            <a:srcRect l="-162" r="-162"/>
            <a:stretch/>
          </p:blipFill>
          <p:spPr bwMode="auto">
            <a:xfrm>
              <a:off x="1227909" y="1"/>
              <a:ext cx="3505488" cy="2629015"/>
            </a:xfrm>
            <a:prstGeom prst="rect">
              <a:avLst/>
            </a:prstGeom>
            <a:ln>
              <a:noFill/>
            </a:ln>
            <a:effectLst>
              <a:softEdge rad="112500"/>
            </a:effectLst>
          </p:spPr>
        </p:pic>
      </p:grpSp>
    </p:spTree>
    <p:extLst>
      <p:ext uri="{BB962C8B-B14F-4D97-AF65-F5344CB8AC3E}">
        <p14:creationId xmlns:p14="http://schemas.microsoft.com/office/powerpoint/2010/main" val="1438567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657B29B-2C3D-47A7-ABBF-8B30DF558016}"/>
              </a:ext>
            </a:extLst>
          </p:cNvPr>
          <p:cNvGrpSpPr/>
          <p:nvPr/>
        </p:nvGrpSpPr>
        <p:grpSpPr>
          <a:xfrm>
            <a:off x="922655" y="2324259"/>
            <a:ext cx="5466715" cy="3240293"/>
            <a:chOff x="-58959" y="1"/>
            <a:chExt cx="5639775" cy="3240293"/>
          </a:xfrm>
        </p:grpSpPr>
        <p:sp>
          <p:nvSpPr>
            <p:cNvPr id="3" name="Cuadro de texto 2">
              <a:extLst>
                <a:ext uri="{FF2B5EF4-FFF2-40B4-BE49-F238E27FC236}">
                  <a16:creationId xmlns:a16="http://schemas.microsoft.com/office/drawing/2014/main" id="{2BAE735C-81A4-43A6-A914-A953360D2074}"/>
                </a:ext>
              </a:extLst>
            </p:cNvPr>
            <p:cNvSpPr txBox="1">
              <a:spLocks noChangeArrowheads="1"/>
            </p:cNvSpPr>
            <p:nvPr/>
          </p:nvSpPr>
          <p:spPr bwMode="auto">
            <a:xfrm>
              <a:off x="-58959" y="2628267"/>
              <a:ext cx="5639775" cy="612027"/>
            </a:xfrm>
            <a:prstGeom prst="rect">
              <a:avLst/>
            </a:prstGeom>
            <a:solidFill>
              <a:srgbClr val="FFFFFF"/>
            </a:solidFill>
            <a:ln w="9525">
              <a:noFill/>
              <a:miter lim="800000"/>
              <a:headEnd/>
              <a:tailEnd/>
            </a:ln>
          </p:spPr>
          <p:txBody>
            <a:bodyPr rot="0" vert="horz" wrap="square" lIns="91440" tIns="45720" rIns="91440" bIns="45720" anchor="t" anchorCtr="0">
              <a:sp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7. Superposition of the predicted complex from custom box using AutoDock4Zn with a reference complex (PDB ID: 1S63).</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Receptor is represented as cartoon while X-ray and predicted ligand binding pose are </a:t>
              </a: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repreented</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as white and magenta sticks respectively.</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4876345A-AFDB-46EA-B179-15D57FBA3179}"/>
                </a:ext>
              </a:extLst>
            </p:cNvPr>
            <p:cNvPicPr preferRelativeResize="0">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37627" y="1"/>
              <a:ext cx="3505983" cy="2628237"/>
            </a:xfrm>
            <a:prstGeom prst="rect">
              <a:avLst/>
            </a:prstGeom>
            <a:ln>
              <a:noFill/>
            </a:ln>
            <a:effectLst>
              <a:softEdge rad="112500"/>
            </a:effectLst>
          </p:spPr>
        </p:pic>
      </p:grpSp>
    </p:spTree>
    <p:extLst>
      <p:ext uri="{BB962C8B-B14F-4D97-AF65-F5344CB8AC3E}">
        <p14:creationId xmlns:p14="http://schemas.microsoft.com/office/powerpoint/2010/main" val="913087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0DCA7975-7A65-4E91-93C5-862AA42EE8BA}"/>
              </a:ext>
            </a:extLst>
          </p:cNvPr>
          <p:cNvGrpSpPr/>
          <p:nvPr/>
        </p:nvGrpSpPr>
        <p:grpSpPr>
          <a:xfrm>
            <a:off x="951230" y="2367756"/>
            <a:ext cx="5409565" cy="3180290"/>
            <a:chOff x="-39757" y="-55660"/>
            <a:chExt cx="5409565" cy="3180290"/>
          </a:xfrm>
        </p:grpSpPr>
        <p:sp>
          <p:nvSpPr>
            <p:cNvPr id="3" name="Cuadro de texto 2">
              <a:extLst>
                <a:ext uri="{FF2B5EF4-FFF2-40B4-BE49-F238E27FC236}">
                  <a16:creationId xmlns:a16="http://schemas.microsoft.com/office/drawing/2014/main" id="{F473AC42-4E33-4C28-87DD-7431951448CF}"/>
                </a:ext>
              </a:extLst>
            </p:cNvPr>
            <p:cNvSpPr txBox="1">
              <a:spLocks noChangeArrowheads="1"/>
            </p:cNvSpPr>
            <p:nvPr/>
          </p:nvSpPr>
          <p:spPr bwMode="auto">
            <a:xfrm>
              <a:off x="-39757" y="2639078"/>
              <a:ext cx="5409565" cy="485552"/>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algn="just">
                <a:lnSpc>
                  <a:spcPct val="115000"/>
                </a:lnSpc>
                <a:spcAft>
                  <a:spcPts val="0"/>
                </a:spcAft>
              </a:pPr>
              <a:r>
                <a:rPr lang="en-US" sz="1000" b="1" dirty="0">
                  <a:effectLst/>
                  <a:latin typeface="Times New Roman" panose="02020603050405020304" pitchFamily="18" charset="0"/>
                  <a:ea typeface="Times New Roman" panose="02020603050405020304" pitchFamily="18" charset="0"/>
                  <a:cs typeface="Times New Roman" panose="02020603050405020304" pitchFamily="18" charset="0"/>
                </a:rPr>
                <a:t>Figure 8. Box Centered on Hetero.</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The protein (Vps34) is represented in cartoon and gray color and previous ligand in green sticks. The box is shown in cylinders and magenta color.</a:t>
              </a:r>
              <a:endParaRPr lang="es-ES" sz="10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Imagen 3">
              <a:extLst>
                <a:ext uri="{FF2B5EF4-FFF2-40B4-BE49-F238E27FC236}">
                  <a16:creationId xmlns:a16="http://schemas.microsoft.com/office/drawing/2014/main" id="{F5B2C064-864B-4AF2-9AD1-7B61819CD9C8}"/>
                </a:ext>
              </a:extLst>
            </p:cNvPr>
            <p:cNvPicPr preferRelativeResize="0">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1722" y="-55660"/>
              <a:ext cx="3506400" cy="2629298"/>
            </a:xfrm>
            <a:prstGeom prst="rect">
              <a:avLst/>
            </a:prstGeom>
            <a:ln>
              <a:noFill/>
            </a:ln>
            <a:effectLst>
              <a:softEdge rad="112500"/>
            </a:effectLst>
          </p:spPr>
        </p:pic>
      </p:grpSp>
    </p:spTree>
    <p:extLst>
      <p:ext uri="{BB962C8B-B14F-4D97-AF65-F5344CB8AC3E}">
        <p14:creationId xmlns:p14="http://schemas.microsoft.com/office/powerpoint/2010/main" val="2370006142"/>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3102</TotalTime>
  <Words>532</Words>
  <Application>Microsoft Office PowerPoint</Application>
  <PresentationFormat>Personalizado</PresentationFormat>
  <Paragraphs>23</Paragraphs>
  <Slides>16</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16</vt:i4>
      </vt:variant>
    </vt:vector>
  </HeadingPairs>
  <TitlesOfParts>
    <vt:vector size="21" baseType="lpstr">
      <vt:lpstr>Arial</vt:lpstr>
      <vt:lpstr>Calibri</vt:lpstr>
      <vt:lpstr>Calibri Light</vt:lpstr>
      <vt:lpstr>Times New Roman</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Mario Valdez Tresanco</dc:creator>
  <cp:lastModifiedBy>Mario Valdes</cp:lastModifiedBy>
  <cp:revision>12</cp:revision>
  <dcterms:created xsi:type="dcterms:W3CDTF">2020-04-25T09:24:47Z</dcterms:created>
  <dcterms:modified xsi:type="dcterms:W3CDTF">2020-04-29T06:13:40Z</dcterms:modified>
</cp:coreProperties>
</file>